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layfair Display Bold" charset="1" panose="00000000000000000000"/>
      <p:regular r:id="rId23"/>
    </p:embeddedFont>
    <p:embeddedFont>
      <p:font typeface="Open Sans" charset="1" panose="00000000000000000000"/>
      <p:regular r:id="rId24"/>
    </p:embeddedFont>
    <p:embeddedFont>
      <p:font typeface="Arial Bold" charset="1" panose="020B0802020202020204"/>
      <p:regular r:id="rId27"/>
    </p:embeddedFont>
    <p:embeddedFont>
      <p:font typeface="Open Sans Bold" charset="1" panose="00000000000000000000"/>
      <p:regular r:id="rId32"/>
    </p:embeddedFont>
    <p:embeddedFont>
      <p:font typeface="Canva Sans Bold" charset="1" panose="020B0803030501040103"/>
      <p:regular r:id="rId34"/>
    </p:embeddedFont>
    <p:embeddedFont>
      <p:font typeface="Canva Sans" charset="1" panose="020B05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notesSlides/notesSlide11.xml" Type="http://schemas.openxmlformats.org/officeDocument/2006/relationships/notesSlide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50237" y="2740819"/>
            <a:ext cx="9445526" cy="2657921"/>
            <a:chOff x="0" y="0"/>
            <a:chExt cx="12594035" cy="3543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594035" cy="3572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Parallel Algorithm for MISTs in Bubble-Sort Networks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50237" y="5823942"/>
            <a:ext cx="9445526" cy="597539"/>
            <a:chOff x="0" y="0"/>
            <a:chExt cx="12594035" cy="796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796718"/>
            </a:xfrm>
            <a:custGeom>
              <a:avLst/>
              <a:gdLst/>
              <a:ahLst/>
              <a:cxnLst/>
              <a:rect r="r" b="b" t="t" l="l"/>
              <a:pathLst>
                <a:path h="79671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796718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2594035" cy="882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by: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24532" y="6421481"/>
            <a:ext cx="5025028" cy="1789510"/>
            <a:chOff x="0" y="0"/>
            <a:chExt cx="5042823" cy="1795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42823" cy="1795847"/>
            </a:xfrm>
            <a:custGeom>
              <a:avLst/>
              <a:gdLst/>
              <a:ahLst/>
              <a:cxnLst/>
              <a:rect r="r" b="b" t="t" l="l"/>
              <a:pathLst>
                <a:path h="1795847" w="5042823">
                  <a:moveTo>
                    <a:pt x="0" y="0"/>
                  </a:moveTo>
                  <a:lnTo>
                    <a:pt x="5042823" y="0"/>
                  </a:lnTo>
                  <a:lnTo>
                    <a:pt x="5042823" y="1795847"/>
                  </a:lnTo>
                  <a:lnTo>
                    <a:pt x="0" y="1795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5042823" cy="1910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Huzaifa             (22i-1220)</a:t>
              </a:r>
            </a:p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Sarmad             (22i-0941)</a:t>
              </a:r>
            </a:p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Umar Hassan   (22i-0942)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8127" y="760660"/>
            <a:ext cx="6915447" cy="864394"/>
            <a:chOff x="0" y="0"/>
            <a:chExt cx="9220597" cy="1152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20597" cy="1152525"/>
            </a:xfrm>
            <a:custGeom>
              <a:avLst/>
              <a:gdLst/>
              <a:ahLst/>
              <a:cxnLst/>
              <a:rect r="r" b="b" t="t" l="l"/>
              <a:pathLst>
                <a:path h="1152525" w="9220597">
                  <a:moveTo>
                    <a:pt x="0" y="0"/>
                  </a:moveTo>
                  <a:lnTo>
                    <a:pt x="9220597" y="0"/>
                  </a:lnTo>
                  <a:lnTo>
                    <a:pt x="9220597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220597" cy="11811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437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Algorithm Overview</a:t>
              </a:r>
            </a:p>
          </p:txBody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968127" y="2039839"/>
            <a:ext cx="1383060" cy="1788171"/>
          </a:xfrm>
          <a:custGeom>
            <a:avLst/>
            <a:gdLst/>
            <a:ahLst/>
            <a:cxnLst/>
            <a:rect r="r" b="b" t="t" l="l"/>
            <a:pathLst>
              <a:path h="1788171" w="1383060">
                <a:moveTo>
                  <a:pt x="0" y="0"/>
                </a:moveTo>
                <a:lnTo>
                  <a:pt x="1383060" y="0"/>
                </a:lnTo>
                <a:lnTo>
                  <a:pt x="1383060" y="1788170"/>
                </a:lnTo>
                <a:lnTo>
                  <a:pt x="0" y="178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2" t="-2" r="-387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65971" y="2316361"/>
            <a:ext cx="3457724" cy="432047"/>
            <a:chOff x="0" y="0"/>
            <a:chExt cx="4610298" cy="5760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Core Function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65971" y="2914352"/>
            <a:ext cx="5992455" cy="863794"/>
            <a:chOff x="0" y="0"/>
            <a:chExt cx="7989940" cy="115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9940" cy="1151725"/>
            </a:xfrm>
            <a:custGeom>
              <a:avLst/>
              <a:gdLst/>
              <a:ahLst/>
              <a:cxnLst/>
              <a:rect r="r" b="b" t="t" l="l"/>
              <a:pathLst>
                <a:path h="1151725" w="7989940">
                  <a:moveTo>
                    <a:pt x="0" y="0"/>
                  </a:moveTo>
                  <a:lnTo>
                    <a:pt x="7989940" y="0"/>
                  </a:lnTo>
                  <a:lnTo>
                    <a:pt x="7989940" y="1151725"/>
                  </a:lnTo>
                  <a:lnTo>
                    <a:pt x="0" y="1151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7989940" cy="1237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Parent(v, t, n) computes parent of vertex v in tree Tₙᵗ.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968127" y="3828009"/>
            <a:ext cx="1383060" cy="2004416"/>
          </a:xfrm>
          <a:custGeom>
            <a:avLst/>
            <a:gdLst/>
            <a:ahLst/>
            <a:cxnLst/>
            <a:rect r="r" b="b" t="t" l="l"/>
            <a:pathLst>
              <a:path h="2004416" w="1383060">
                <a:moveTo>
                  <a:pt x="0" y="0"/>
                </a:moveTo>
                <a:lnTo>
                  <a:pt x="1383060" y="0"/>
                </a:lnTo>
                <a:lnTo>
                  <a:pt x="1383060" y="2004416"/>
                </a:lnTo>
                <a:lnTo>
                  <a:pt x="0" y="200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04" r="0" b="-8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765971" y="3828009"/>
            <a:ext cx="3457724" cy="432047"/>
            <a:chOff x="0" y="0"/>
            <a:chExt cx="4610298" cy="5760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Preprocessing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765971" y="4426001"/>
            <a:ext cx="7695902" cy="442615"/>
            <a:chOff x="0" y="0"/>
            <a:chExt cx="10261203" cy="5901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61203" cy="590153"/>
            </a:xfrm>
            <a:custGeom>
              <a:avLst/>
              <a:gdLst/>
              <a:ahLst/>
              <a:cxnLst/>
              <a:rect r="r" b="b" t="t" l="l"/>
              <a:pathLst>
                <a:path h="590153" w="10261203">
                  <a:moveTo>
                    <a:pt x="0" y="0"/>
                  </a:moveTo>
                  <a:lnTo>
                    <a:pt x="10261203" y="0"/>
                  </a:lnTo>
                  <a:lnTo>
                    <a:pt x="10261203" y="590153"/>
                  </a:lnTo>
                  <a:lnTo>
                    <a:pt x="0" y="590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0261203" cy="6758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437"/>
                </a:lnSpc>
                <a:buFont typeface="Arial"/>
                <a:buChar char="•"/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 v⁻¹ (inverse permutation)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65971" y="4965353"/>
            <a:ext cx="7695902" cy="442615"/>
            <a:chOff x="0" y="0"/>
            <a:chExt cx="10261203" cy="5901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61203" cy="590153"/>
            </a:xfrm>
            <a:custGeom>
              <a:avLst/>
              <a:gdLst/>
              <a:ahLst/>
              <a:cxnLst/>
              <a:rect r="r" b="b" t="t" l="l"/>
              <a:pathLst>
                <a:path h="590153" w="10261203">
                  <a:moveTo>
                    <a:pt x="0" y="0"/>
                  </a:moveTo>
                  <a:lnTo>
                    <a:pt x="10261203" y="0"/>
                  </a:lnTo>
                  <a:lnTo>
                    <a:pt x="10261203" y="590153"/>
                  </a:lnTo>
                  <a:lnTo>
                    <a:pt x="0" y="590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0261203" cy="6758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437"/>
                </a:lnSpc>
                <a:buFont typeface="Arial"/>
                <a:buChar char="•"/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Find r(v): first misplaced symbol position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68127" y="5832425"/>
            <a:ext cx="1383060" cy="1833263"/>
          </a:xfrm>
          <a:custGeom>
            <a:avLst/>
            <a:gdLst/>
            <a:ahLst/>
            <a:cxnLst/>
            <a:rect r="r" b="b" t="t" l="l"/>
            <a:pathLst>
              <a:path h="1833263" w="1383060">
                <a:moveTo>
                  <a:pt x="0" y="0"/>
                </a:moveTo>
                <a:lnTo>
                  <a:pt x="1383060" y="0"/>
                </a:lnTo>
                <a:lnTo>
                  <a:pt x="1383060" y="1833263"/>
                </a:lnTo>
                <a:lnTo>
                  <a:pt x="0" y="1833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31" t="-2" r="-523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765971" y="5832426"/>
            <a:ext cx="3457724" cy="432047"/>
            <a:chOff x="0" y="0"/>
            <a:chExt cx="4610298" cy="5760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Decision Rules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765971" y="6430419"/>
            <a:ext cx="6378029" cy="863794"/>
            <a:chOff x="0" y="0"/>
            <a:chExt cx="8504038" cy="11517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4038" cy="1151725"/>
            </a:xfrm>
            <a:custGeom>
              <a:avLst/>
              <a:gdLst/>
              <a:ahLst/>
              <a:cxnLst/>
              <a:rect r="r" b="b" t="t" l="l"/>
              <a:pathLst>
                <a:path h="1151725" w="8504038">
                  <a:moveTo>
                    <a:pt x="0" y="0"/>
                  </a:moveTo>
                  <a:lnTo>
                    <a:pt x="8504038" y="0"/>
                  </a:lnTo>
                  <a:lnTo>
                    <a:pt x="8504038" y="1151725"/>
                  </a:lnTo>
                  <a:lnTo>
                    <a:pt x="0" y="1151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8504038" cy="1237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Swap based on conditions of t, rightmost incorrect symbol, or default position v t.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968127" y="7665688"/>
            <a:ext cx="1383060" cy="1862586"/>
          </a:xfrm>
          <a:custGeom>
            <a:avLst/>
            <a:gdLst/>
            <a:ahLst/>
            <a:cxnLst/>
            <a:rect r="r" b="b" t="t" l="l"/>
            <a:pathLst>
              <a:path h="1862586" w="1383060">
                <a:moveTo>
                  <a:pt x="0" y="0"/>
                </a:moveTo>
                <a:lnTo>
                  <a:pt x="1383060" y="0"/>
                </a:lnTo>
                <a:lnTo>
                  <a:pt x="1383060" y="1862586"/>
                </a:lnTo>
                <a:lnTo>
                  <a:pt x="0" y="1862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457" r="0" b="-132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765971" y="7665688"/>
            <a:ext cx="3457724" cy="432047"/>
            <a:chOff x="0" y="0"/>
            <a:chExt cx="4610298" cy="5760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610298" cy="576063"/>
            </a:xfrm>
            <a:custGeom>
              <a:avLst/>
              <a:gdLst/>
              <a:ahLst/>
              <a:cxnLst/>
              <a:rect r="r" b="b" t="t" l="l"/>
              <a:pathLst>
                <a:path h="576063" w="4610298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Parallelism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765971" y="8263680"/>
            <a:ext cx="6378029" cy="885230"/>
            <a:chOff x="0" y="0"/>
            <a:chExt cx="8504038" cy="11803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504038" cy="1180307"/>
            </a:xfrm>
            <a:custGeom>
              <a:avLst/>
              <a:gdLst/>
              <a:ahLst/>
              <a:cxnLst/>
              <a:rect r="r" b="b" t="t" l="l"/>
              <a:pathLst>
                <a:path h="1180307" w="8504038">
                  <a:moveTo>
                    <a:pt x="0" y="0"/>
                  </a:moveTo>
                  <a:lnTo>
                    <a:pt x="8504038" y="0"/>
                  </a:lnTo>
                  <a:lnTo>
                    <a:pt x="8504038" y="1180307"/>
                  </a:lnTo>
                  <a:lnTo>
                    <a:pt x="0" y="118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8504038" cy="12660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Each vertex’s parent computed independently, suitable for parallelization.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144000" y="55216"/>
            <a:ext cx="9347309" cy="10231784"/>
          </a:xfrm>
          <a:custGeom>
            <a:avLst/>
            <a:gdLst/>
            <a:ahLst/>
            <a:cxnLst/>
            <a:rect r="r" b="b" t="t" l="l"/>
            <a:pathLst>
              <a:path h="10231784" w="9347309">
                <a:moveTo>
                  <a:pt x="0" y="0"/>
                </a:moveTo>
                <a:lnTo>
                  <a:pt x="9347309" y="0"/>
                </a:lnTo>
                <a:lnTo>
                  <a:pt x="9347309" y="10231784"/>
                </a:lnTo>
                <a:lnTo>
                  <a:pt x="0" y="10231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86" t="0" r="-3586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505923" cy="872871"/>
            <a:chOff x="0" y="0"/>
            <a:chExt cx="8674565" cy="1163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4564" cy="1163828"/>
            </a:xfrm>
            <a:custGeom>
              <a:avLst/>
              <a:gdLst/>
              <a:ahLst/>
              <a:cxnLst/>
              <a:rect r="r" b="b" t="t" l="l"/>
              <a:pathLst>
                <a:path h="1163828" w="8674564">
                  <a:moveTo>
                    <a:pt x="0" y="0"/>
                  </a:moveTo>
                  <a:lnTo>
                    <a:pt x="8674564" y="0"/>
                  </a:lnTo>
                  <a:lnTo>
                    <a:pt x="8674564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674565" cy="11828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299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Results and Complexity</a:t>
              </a:r>
            </a:p>
          </p:txBody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8302869" y="531820"/>
            <a:ext cx="9376762" cy="9412280"/>
          </a:xfrm>
          <a:custGeom>
            <a:avLst/>
            <a:gdLst/>
            <a:ahLst/>
            <a:cxnLst/>
            <a:rect r="r" b="b" t="t" l="l"/>
            <a:pathLst>
              <a:path h="9412280" w="9376762">
                <a:moveTo>
                  <a:pt x="0" y="0"/>
                </a:moveTo>
                <a:lnTo>
                  <a:pt x="9376762" y="0"/>
                </a:lnTo>
                <a:lnTo>
                  <a:pt x="9376762" y="9412280"/>
                </a:lnTo>
                <a:lnTo>
                  <a:pt x="0" y="941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6747" y="2446511"/>
            <a:ext cx="655787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Complexity Analysis: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0668" y="3261871"/>
            <a:ext cx="8273332" cy="160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908" indent="-331454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</a:t>
            </a:r>
            <a:r>
              <a:rPr lang="en-US" sz="30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Vertex: O(n) time to compute parent</a:t>
            </a:r>
          </a:p>
          <a:p>
            <a:pPr algn="l" marL="662908" indent="-331454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Total: O(n × n!) for all vertices in Bₙ</a:t>
            </a:r>
          </a:p>
          <a:p>
            <a:pPr algn="l">
              <a:lnSpc>
                <a:spcPts val="429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79921"/>
            <a:ext cx="7787329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Parallelism: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 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parallelizable — each vertex’s parent computed independently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37372"/>
            <a:ext cx="7787329" cy="185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Upper Bound: 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Asymptotically optimal for Bubble Sort Network of size n!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74978"/>
            <a:ext cx="10588237" cy="3512161"/>
            <a:chOff x="0" y="0"/>
            <a:chExt cx="29650663" cy="9835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7010" y="392430"/>
              <a:ext cx="29273473" cy="9165956"/>
            </a:xfrm>
            <a:custGeom>
              <a:avLst/>
              <a:gdLst/>
              <a:ahLst/>
              <a:cxnLst/>
              <a:rect r="r" b="b" t="t" l="l"/>
              <a:pathLst>
                <a:path h="9165956" w="29273473">
                  <a:moveTo>
                    <a:pt x="29180762" y="8661765"/>
                  </a:moveTo>
                  <a:cubicBezTo>
                    <a:pt x="29162983" y="8764635"/>
                    <a:pt x="29236644" y="9132935"/>
                    <a:pt x="29104562" y="9132935"/>
                  </a:cubicBezTo>
                  <a:cubicBezTo>
                    <a:pt x="28807383" y="9165956"/>
                    <a:pt x="28506394" y="9110075"/>
                    <a:pt x="28209212" y="9091025"/>
                  </a:cubicBezTo>
                  <a:cubicBezTo>
                    <a:pt x="27534844" y="9008475"/>
                    <a:pt x="26856662" y="8980535"/>
                    <a:pt x="20308845" y="8951325"/>
                  </a:cubicBezTo>
                  <a:cubicBezTo>
                    <a:pt x="2242820" y="8905606"/>
                    <a:pt x="1605280" y="8897985"/>
                    <a:pt x="969010" y="8929735"/>
                  </a:cubicBezTo>
                  <a:cubicBezTo>
                    <a:pt x="833120" y="8934815"/>
                    <a:pt x="697230" y="8942435"/>
                    <a:pt x="561340" y="8942435"/>
                  </a:cubicBezTo>
                  <a:cubicBezTo>
                    <a:pt x="421640" y="8927195"/>
                    <a:pt x="66040" y="9007206"/>
                    <a:pt x="48260" y="8815435"/>
                  </a:cubicBezTo>
                  <a:cubicBezTo>
                    <a:pt x="43180" y="8095345"/>
                    <a:pt x="78740" y="7375256"/>
                    <a:pt x="96520" y="5328043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26673783" y="113030"/>
                    <a:pt x="27605962" y="106680"/>
                  </a:cubicBezTo>
                  <a:cubicBezTo>
                    <a:pt x="27877744" y="104140"/>
                    <a:pt x="28148255" y="95250"/>
                    <a:pt x="28420033" y="91440"/>
                  </a:cubicBezTo>
                  <a:cubicBezTo>
                    <a:pt x="28586405" y="107950"/>
                    <a:pt x="29242994" y="30480"/>
                    <a:pt x="29221401" y="264160"/>
                  </a:cubicBezTo>
                  <a:cubicBezTo>
                    <a:pt x="29273473" y="1056640"/>
                    <a:pt x="29179494" y="1849120"/>
                    <a:pt x="29166794" y="2640330"/>
                  </a:cubicBezTo>
                  <a:cubicBezTo>
                    <a:pt x="29143933" y="6970125"/>
                    <a:pt x="29171873" y="7814675"/>
                    <a:pt x="29170601" y="8660496"/>
                  </a:cubicBezTo>
                  <a:cubicBezTo>
                    <a:pt x="29174412" y="8661765"/>
                    <a:pt x="29176955" y="8661765"/>
                    <a:pt x="29180762" y="8661765"/>
                  </a:cubicBezTo>
                  <a:close/>
                  <a:moveTo>
                    <a:pt x="29052494" y="9061815"/>
                  </a:moveTo>
                  <a:cubicBezTo>
                    <a:pt x="29046144" y="8053435"/>
                    <a:pt x="29027094" y="7045056"/>
                    <a:pt x="29047412" y="2551430"/>
                  </a:cubicBezTo>
                  <a:cubicBezTo>
                    <a:pt x="29075355" y="1765300"/>
                    <a:pt x="29107105" y="981710"/>
                    <a:pt x="29147744" y="198120"/>
                  </a:cubicBezTo>
                  <a:cubicBezTo>
                    <a:pt x="28530523" y="170180"/>
                    <a:pt x="27912033" y="229870"/>
                    <a:pt x="27293544" y="212090"/>
                  </a:cubicBezTo>
                  <a:cubicBezTo>
                    <a:pt x="26697912" y="196850"/>
                    <a:pt x="14986838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6888845"/>
                  </a:cubicBezTo>
                  <a:cubicBezTo>
                    <a:pt x="170180" y="7385415"/>
                    <a:pt x="173990" y="7883256"/>
                    <a:pt x="170180" y="8379825"/>
                  </a:cubicBezTo>
                  <a:cubicBezTo>
                    <a:pt x="167640" y="8520795"/>
                    <a:pt x="153670" y="8661765"/>
                    <a:pt x="149860" y="8804006"/>
                  </a:cubicBezTo>
                  <a:cubicBezTo>
                    <a:pt x="162560" y="8854806"/>
                    <a:pt x="236220" y="8844645"/>
                    <a:pt x="276860" y="8852265"/>
                  </a:cubicBezTo>
                  <a:cubicBezTo>
                    <a:pt x="746760" y="8854806"/>
                    <a:pt x="1215390" y="8810356"/>
                    <a:pt x="1686560" y="8815435"/>
                  </a:cubicBezTo>
                  <a:cubicBezTo>
                    <a:pt x="2132330" y="8812895"/>
                    <a:pt x="2576830" y="8862425"/>
                    <a:pt x="26323262" y="8886556"/>
                  </a:cubicBezTo>
                  <a:cubicBezTo>
                    <a:pt x="26800783" y="8909415"/>
                    <a:pt x="27277033" y="8927195"/>
                    <a:pt x="27753283" y="8966565"/>
                  </a:cubicBezTo>
                  <a:cubicBezTo>
                    <a:pt x="28186355" y="9012285"/>
                    <a:pt x="28619423" y="9064356"/>
                    <a:pt x="29052494" y="9061815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4868844" cy="872871"/>
            <a:chOff x="0" y="0"/>
            <a:chExt cx="6491792" cy="11638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91793" cy="1163828"/>
            </a:xfrm>
            <a:custGeom>
              <a:avLst/>
              <a:gdLst/>
              <a:ahLst/>
              <a:cxnLst/>
              <a:rect r="r" b="b" t="t" l="l"/>
              <a:pathLst>
                <a:path h="1163828" w="6491793">
                  <a:moveTo>
                    <a:pt x="0" y="0"/>
                  </a:moveTo>
                  <a:lnTo>
                    <a:pt x="6491793" y="0"/>
                  </a:lnTo>
                  <a:lnTo>
                    <a:pt x="6491793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491792" cy="11828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299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Proposed Solution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6887" y="2423318"/>
            <a:ext cx="10357751" cy="3019410"/>
            <a:chOff x="0" y="0"/>
            <a:chExt cx="12507844" cy="36461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7931" cy="3646291"/>
            </a:xfrm>
            <a:custGeom>
              <a:avLst/>
              <a:gdLst/>
              <a:ahLst/>
              <a:cxnLst/>
              <a:rect r="r" b="b" t="t" l="l"/>
              <a:pathLst>
                <a:path h="3646291" w="12507931">
                  <a:moveTo>
                    <a:pt x="0" y="58803"/>
                  </a:moveTo>
                  <a:cubicBezTo>
                    <a:pt x="0" y="26310"/>
                    <a:pt x="52013" y="0"/>
                    <a:pt x="116248" y="0"/>
                  </a:cubicBezTo>
                  <a:lnTo>
                    <a:pt x="12391774" y="0"/>
                  </a:lnTo>
                  <a:cubicBezTo>
                    <a:pt x="12456009" y="0"/>
                    <a:pt x="12507931" y="26310"/>
                    <a:pt x="12507931" y="58803"/>
                  </a:cubicBezTo>
                  <a:lnTo>
                    <a:pt x="12507931" y="3587492"/>
                  </a:lnTo>
                  <a:cubicBezTo>
                    <a:pt x="12507931" y="3619984"/>
                    <a:pt x="12456009" y="3646291"/>
                    <a:pt x="12391774" y="3646291"/>
                  </a:cubicBezTo>
                  <a:lnTo>
                    <a:pt x="116248" y="3646291"/>
                  </a:lnTo>
                  <a:cubicBezTo>
                    <a:pt x="52013" y="3646291"/>
                    <a:pt x="0" y="3619984"/>
                    <a:pt x="0" y="358749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08513" y="2535213"/>
            <a:ext cx="9022329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</a:t>
            </a: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Need for METIS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7005" y="3266336"/>
            <a:ext cx="9285346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arent computation is fully local, so graph partitioning is unnecessary.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Embarrassingly Parallel Problem (No communication needed between machines)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862854" y="5839539"/>
            <a:ext cx="10689554" cy="3871372"/>
            <a:chOff x="0" y="0"/>
            <a:chExt cx="36031622" cy="130493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7010" y="392430"/>
              <a:ext cx="35654432" cy="12380069"/>
            </a:xfrm>
            <a:custGeom>
              <a:avLst/>
              <a:gdLst/>
              <a:ahLst/>
              <a:cxnLst/>
              <a:rect r="r" b="b" t="t" l="l"/>
              <a:pathLst>
                <a:path h="12380069" w="35654432">
                  <a:moveTo>
                    <a:pt x="35561721" y="11875879"/>
                  </a:moveTo>
                  <a:cubicBezTo>
                    <a:pt x="35543943" y="11978748"/>
                    <a:pt x="35617603" y="12347048"/>
                    <a:pt x="35485521" y="12347048"/>
                  </a:cubicBezTo>
                  <a:cubicBezTo>
                    <a:pt x="35188343" y="12380069"/>
                    <a:pt x="34887353" y="12324188"/>
                    <a:pt x="34590171" y="12305138"/>
                  </a:cubicBezTo>
                  <a:cubicBezTo>
                    <a:pt x="33915803" y="12222588"/>
                    <a:pt x="33237621" y="12194648"/>
                    <a:pt x="25082386" y="12165438"/>
                  </a:cubicBezTo>
                  <a:cubicBezTo>
                    <a:pt x="2242820" y="12119719"/>
                    <a:pt x="1605280" y="12112098"/>
                    <a:pt x="969010" y="12143848"/>
                  </a:cubicBezTo>
                  <a:cubicBezTo>
                    <a:pt x="833120" y="12148929"/>
                    <a:pt x="697230" y="12156548"/>
                    <a:pt x="561340" y="12156548"/>
                  </a:cubicBezTo>
                  <a:cubicBezTo>
                    <a:pt x="421640" y="12141308"/>
                    <a:pt x="66040" y="12221319"/>
                    <a:pt x="48260" y="12029548"/>
                  </a:cubicBezTo>
                  <a:cubicBezTo>
                    <a:pt x="43180" y="11309458"/>
                    <a:pt x="78740" y="10589369"/>
                    <a:pt x="96520" y="7317106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3054743" y="113030"/>
                    <a:pt x="33986921" y="106680"/>
                  </a:cubicBezTo>
                  <a:cubicBezTo>
                    <a:pt x="34258703" y="104140"/>
                    <a:pt x="34529211" y="95250"/>
                    <a:pt x="34800993" y="91440"/>
                  </a:cubicBezTo>
                  <a:cubicBezTo>
                    <a:pt x="34967361" y="107950"/>
                    <a:pt x="35623953" y="30480"/>
                    <a:pt x="35602361" y="264160"/>
                  </a:cubicBezTo>
                  <a:cubicBezTo>
                    <a:pt x="35654432" y="1056640"/>
                    <a:pt x="35560453" y="1849120"/>
                    <a:pt x="35547753" y="2640330"/>
                  </a:cubicBezTo>
                  <a:cubicBezTo>
                    <a:pt x="35524893" y="10184238"/>
                    <a:pt x="35552832" y="11028788"/>
                    <a:pt x="35551561" y="11874609"/>
                  </a:cubicBezTo>
                  <a:cubicBezTo>
                    <a:pt x="35555371" y="11875879"/>
                    <a:pt x="35557911" y="11875879"/>
                    <a:pt x="35561721" y="11875879"/>
                  </a:cubicBezTo>
                  <a:close/>
                  <a:moveTo>
                    <a:pt x="35433453" y="12275929"/>
                  </a:moveTo>
                  <a:cubicBezTo>
                    <a:pt x="35427103" y="11267548"/>
                    <a:pt x="35408053" y="10259169"/>
                    <a:pt x="35428371" y="2551430"/>
                  </a:cubicBezTo>
                  <a:cubicBezTo>
                    <a:pt x="35456311" y="1765300"/>
                    <a:pt x="35488061" y="981710"/>
                    <a:pt x="35528703" y="198120"/>
                  </a:cubicBezTo>
                  <a:cubicBezTo>
                    <a:pt x="34911482" y="170180"/>
                    <a:pt x="34292993" y="229870"/>
                    <a:pt x="33674503" y="212090"/>
                  </a:cubicBezTo>
                  <a:cubicBezTo>
                    <a:pt x="33078871" y="196850"/>
                    <a:pt x="18323451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10102958"/>
                  </a:cubicBezTo>
                  <a:cubicBezTo>
                    <a:pt x="170180" y="10599529"/>
                    <a:pt x="173990" y="11097369"/>
                    <a:pt x="170180" y="11593938"/>
                  </a:cubicBezTo>
                  <a:cubicBezTo>
                    <a:pt x="167640" y="11734908"/>
                    <a:pt x="153670" y="11875879"/>
                    <a:pt x="149860" y="12018119"/>
                  </a:cubicBezTo>
                  <a:cubicBezTo>
                    <a:pt x="162560" y="12068919"/>
                    <a:pt x="236220" y="12058758"/>
                    <a:pt x="276860" y="12066379"/>
                  </a:cubicBezTo>
                  <a:cubicBezTo>
                    <a:pt x="746760" y="12068919"/>
                    <a:pt x="1215390" y="12024469"/>
                    <a:pt x="1686560" y="12029548"/>
                  </a:cubicBezTo>
                  <a:cubicBezTo>
                    <a:pt x="2132330" y="12027008"/>
                    <a:pt x="2576830" y="12076538"/>
                    <a:pt x="32704221" y="12100669"/>
                  </a:cubicBezTo>
                  <a:cubicBezTo>
                    <a:pt x="33181743" y="12123529"/>
                    <a:pt x="33657993" y="12141308"/>
                    <a:pt x="34134243" y="12180679"/>
                  </a:cubicBezTo>
                  <a:cubicBezTo>
                    <a:pt x="34567311" y="12226398"/>
                    <a:pt x="35000382" y="12278469"/>
                    <a:pt x="35433453" y="12275929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72077" y="6023878"/>
            <a:ext cx="10456863" cy="3502694"/>
            <a:chOff x="0" y="0"/>
            <a:chExt cx="15199590" cy="50913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99677" cy="5091449"/>
            </a:xfrm>
            <a:custGeom>
              <a:avLst/>
              <a:gdLst/>
              <a:ahLst/>
              <a:cxnLst/>
              <a:rect r="r" b="b" t="t" l="l"/>
              <a:pathLst>
                <a:path h="5091449" w="15199677">
                  <a:moveTo>
                    <a:pt x="0" y="82109"/>
                  </a:moveTo>
                  <a:cubicBezTo>
                    <a:pt x="0" y="36738"/>
                    <a:pt x="63206" y="0"/>
                    <a:pt x="141266" y="0"/>
                  </a:cubicBezTo>
                  <a:lnTo>
                    <a:pt x="15058540" y="0"/>
                  </a:lnTo>
                  <a:cubicBezTo>
                    <a:pt x="15136600" y="0"/>
                    <a:pt x="15199677" y="36738"/>
                    <a:pt x="15199677" y="82109"/>
                  </a:cubicBezTo>
                  <a:lnTo>
                    <a:pt x="15199677" y="5009386"/>
                  </a:lnTo>
                  <a:cubicBezTo>
                    <a:pt x="15199677" y="5054757"/>
                    <a:pt x="15136600" y="5091449"/>
                    <a:pt x="15058540" y="5091449"/>
                  </a:cubicBezTo>
                  <a:lnTo>
                    <a:pt x="141266" y="5091449"/>
                  </a:lnTo>
                  <a:cubicBezTo>
                    <a:pt x="63206" y="5091449"/>
                    <a:pt x="0" y="5054757"/>
                    <a:pt x="0" y="5009386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470761" y="6220922"/>
            <a:ext cx="9459495" cy="67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39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MPICH – Inter-node</a:t>
            </a:r>
            <a:r>
              <a:rPr lang="en-US" b="true" sz="3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Parallelism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2881" y="6986546"/>
            <a:ext cx="9735255" cy="213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450" indent="-328225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</a:t>
            </a: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ributes Spanning Tree Construction across machines</a:t>
            </a:r>
          </a:p>
          <a:p>
            <a:pPr algn="l" marL="656450" indent="-328225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Master assigns tree ranges to each machine</a:t>
            </a:r>
          </a:p>
          <a:p>
            <a:pPr algn="l" marL="656450" indent="-328225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orkers return constructed subtrees to master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868844" cy="872871"/>
            <a:chOff x="0" y="0"/>
            <a:chExt cx="6491792" cy="1163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1793" cy="1163828"/>
            </a:xfrm>
            <a:custGeom>
              <a:avLst/>
              <a:gdLst/>
              <a:ahLst/>
              <a:cxnLst/>
              <a:rect r="r" b="b" t="t" l="l"/>
              <a:pathLst>
                <a:path h="1163828" w="6491793">
                  <a:moveTo>
                    <a:pt x="0" y="0"/>
                  </a:moveTo>
                  <a:lnTo>
                    <a:pt x="6491793" y="0"/>
                  </a:lnTo>
                  <a:lnTo>
                    <a:pt x="6491793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491792" cy="11828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299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Proposed Solution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38730"/>
            <a:ext cx="10292086" cy="4609539"/>
            <a:chOff x="0" y="0"/>
            <a:chExt cx="36031622" cy="161375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7010" y="392430"/>
              <a:ext cx="35654432" cy="15468273"/>
            </a:xfrm>
            <a:custGeom>
              <a:avLst/>
              <a:gdLst/>
              <a:ahLst/>
              <a:cxnLst/>
              <a:rect r="r" b="b" t="t" l="l"/>
              <a:pathLst>
                <a:path h="15468273" w="35654432">
                  <a:moveTo>
                    <a:pt x="35561721" y="14964082"/>
                  </a:moveTo>
                  <a:cubicBezTo>
                    <a:pt x="35543943" y="15066952"/>
                    <a:pt x="35617603" y="15435252"/>
                    <a:pt x="35485521" y="15435252"/>
                  </a:cubicBezTo>
                  <a:cubicBezTo>
                    <a:pt x="35188343" y="15468273"/>
                    <a:pt x="34887353" y="15412391"/>
                    <a:pt x="34590171" y="15393341"/>
                  </a:cubicBezTo>
                  <a:cubicBezTo>
                    <a:pt x="33915803" y="15310791"/>
                    <a:pt x="33237621" y="15282852"/>
                    <a:pt x="25082386" y="15253641"/>
                  </a:cubicBezTo>
                  <a:cubicBezTo>
                    <a:pt x="2242820" y="15207923"/>
                    <a:pt x="1605280" y="15200302"/>
                    <a:pt x="969010" y="15232052"/>
                  </a:cubicBezTo>
                  <a:cubicBezTo>
                    <a:pt x="833120" y="15237132"/>
                    <a:pt x="697230" y="15244752"/>
                    <a:pt x="561340" y="15244752"/>
                  </a:cubicBezTo>
                  <a:cubicBezTo>
                    <a:pt x="421640" y="15229513"/>
                    <a:pt x="66040" y="15309523"/>
                    <a:pt x="48260" y="15117752"/>
                  </a:cubicBezTo>
                  <a:cubicBezTo>
                    <a:pt x="43180" y="14397663"/>
                    <a:pt x="78740" y="13677573"/>
                    <a:pt x="96520" y="9228249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3054743" y="113030"/>
                    <a:pt x="33986921" y="106680"/>
                  </a:cubicBezTo>
                  <a:cubicBezTo>
                    <a:pt x="34258703" y="104140"/>
                    <a:pt x="34529211" y="95250"/>
                    <a:pt x="34800993" y="91440"/>
                  </a:cubicBezTo>
                  <a:cubicBezTo>
                    <a:pt x="34967361" y="107950"/>
                    <a:pt x="35623953" y="30480"/>
                    <a:pt x="35602361" y="264160"/>
                  </a:cubicBezTo>
                  <a:cubicBezTo>
                    <a:pt x="35654432" y="1056640"/>
                    <a:pt x="35560453" y="1849120"/>
                    <a:pt x="35547753" y="2640330"/>
                  </a:cubicBezTo>
                  <a:cubicBezTo>
                    <a:pt x="35524893" y="13272443"/>
                    <a:pt x="35552832" y="14116993"/>
                    <a:pt x="35551561" y="14962813"/>
                  </a:cubicBezTo>
                  <a:cubicBezTo>
                    <a:pt x="35555371" y="14964082"/>
                    <a:pt x="35557911" y="14964082"/>
                    <a:pt x="35561721" y="14964082"/>
                  </a:cubicBezTo>
                  <a:close/>
                  <a:moveTo>
                    <a:pt x="35433453" y="15364132"/>
                  </a:moveTo>
                  <a:cubicBezTo>
                    <a:pt x="35427103" y="14355752"/>
                    <a:pt x="35408053" y="13347373"/>
                    <a:pt x="35428371" y="2551430"/>
                  </a:cubicBezTo>
                  <a:cubicBezTo>
                    <a:pt x="35456311" y="1765300"/>
                    <a:pt x="35488061" y="981710"/>
                    <a:pt x="35528703" y="198120"/>
                  </a:cubicBezTo>
                  <a:cubicBezTo>
                    <a:pt x="34911482" y="170180"/>
                    <a:pt x="34292993" y="229870"/>
                    <a:pt x="33674503" y="212090"/>
                  </a:cubicBezTo>
                  <a:cubicBezTo>
                    <a:pt x="33078871" y="196850"/>
                    <a:pt x="18323451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13191163"/>
                  </a:cubicBezTo>
                  <a:cubicBezTo>
                    <a:pt x="170180" y="13687732"/>
                    <a:pt x="173990" y="14185573"/>
                    <a:pt x="170180" y="14682141"/>
                  </a:cubicBezTo>
                  <a:cubicBezTo>
                    <a:pt x="167640" y="14823113"/>
                    <a:pt x="153670" y="14964082"/>
                    <a:pt x="149860" y="15106323"/>
                  </a:cubicBezTo>
                  <a:cubicBezTo>
                    <a:pt x="162560" y="15157123"/>
                    <a:pt x="236220" y="15146963"/>
                    <a:pt x="276860" y="15154582"/>
                  </a:cubicBezTo>
                  <a:cubicBezTo>
                    <a:pt x="746760" y="15157123"/>
                    <a:pt x="1215390" y="15112673"/>
                    <a:pt x="1686560" y="15117752"/>
                  </a:cubicBezTo>
                  <a:cubicBezTo>
                    <a:pt x="2132330" y="15115213"/>
                    <a:pt x="2576830" y="15164741"/>
                    <a:pt x="32704221" y="15188873"/>
                  </a:cubicBezTo>
                  <a:cubicBezTo>
                    <a:pt x="33181743" y="15211732"/>
                    <a:pt x="33657993" y="15229513"/>
                    <a:pt x="34134243" y="15268882"/>
                  </a:cubicBezTo>
                  <a:cubicBezTo>
                    <a:pt x="34567311" y="15314602"/>
                    <a:pt x="35000382" y="15366673"/>
                    <a:pt x="35433453" y="15364132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3861" y="3016215"/>
            <a:ext cx="10068047" cy="4223853"/>
            <a:chOff x="0" y="0"/>
            <a:chExt cx="15199590" cy="6376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99677" cy="6376794"/>
            </a:xfrm>
            <a:custGeom>
              <a:avLst/>
              <a:gdLst/>
              <a:ahLst/>
              <a:cxnLst/>
              <a:rect r="r" b="b" t="t" l="l"/>
              <a:pathLst>
                <a:path h="6376794" w="15199677">
                  <a:moveTo>
                    <a:pt x="0" y="102838"/>
                  </a:moveTo>
                  <a:cubicBezTo>
                    <a:pt x="0" y="46013"/>
                    <a:pt x="63206" y="0"/>
                    <a:pt x="141266" y="0"/>
                  </a:cubicBezTo>
                  <a:lnTo>
                    <a:pt x="15058540" y="0"/>
                  </a:lnTo>
                  <a:cubicBezTo>
                    <a:pt x="15136600" y="0"/>
                    <a:pt x="15199677" y="46013"/>
                    <a:pt x="15199677" y="102838"/>
                  </a:cubicBezTo>
                  <a:lnTo>
                    <a:pt x="15199677" y="6274039"/>
                  </a:lnTo>
                  <a:cubicBezTo>
                    <a:pt x="15199677" y="6330865"/>
                    <a:pt x="15136600" y="6376794"/>
                    <a:pt x="15058540" y="6376794"/>
                  </a:cubicBezTo>
                  <a:lnTo>
                    <a:pt x="141266" y="6376794"/>
                  </a:lnTo>
                  <a:cubicBezTo>
                    <a:pt x="63206" y="6376794"/>
                    <a:pt x="0" y="6330865"/>
                    <a:pt x="0" y="6274039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87711" y="-118228"/>
            <a:ext cx="6400289" cy="10405228"/>
            <a:chOff x="0" y="0"/>
            <a:chExt cx="991572" cy="1612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1572" cy="1612042"/>
            </a:xfrm>
            <a:custGeom>
              <a:avLst/>
              <a:gdLst/>
              <a:ahLst/>
              <a:cxnLst/>
              <a:rect r="r" b="b" t="t" l="l"/>
              <a:pathLst>
                <a:path h="1612042" w="991572">
                  <a:moveTo>
                    <a:pt x="0" y="0"/>
                  </a:moveTo>
                  <a:lnTo>
                    <a:pt x="991572" y="0"/>
                  </a:lnTo>
                  <a:lnTo>
                    <a:pt x="991572" y="1612042"/>
                  </a:lnTo>
                  <a:lnTo>
                    <a:pt x="0" y="1612042"/>
                  </a:lnTo>
                  <a:close/>
                </a:path>
              </a:pathLst>
            </a:custGeom>
            <a:blipFill>
              <a:blip r:embed="rId3"/>
              <a:stretch>
                <a:fillRect l="-72007" t="0" r="-7200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4003" y="3212623"/>
            <a:ext cx="9107763" cy="64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38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OpenMP – Intra-node</a:t>
            </a:r>
            <a:r>
              <a:rPr lang="en-US" b="true" sz="38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Parallelism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1250" y="3950488"/>
            <a:ext cx="9507263" cy="308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041" indent="-316020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w</a:t>
            </a: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ithin each machine for vertex-level parallelism</a:t>
            </a:r>
          </a:p>
          <a:p>
            <a:pPr algn="l" marL="632041" indent="-316020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Parent computation parallelized using OpenMP threads</a:t>
            </a:r>
          </a:p>
          <a:p>
            <a:pPr algn="l" marL="632041" indent="-316020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synchronization needed due to independence of iterations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03260" y="2617012"/>
            <a:ext cx="1288022" cy="1331344"/>
            <a:chOff x="0" y="0"/>
            <a:chExt cx="8024893" cy="8294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42977" y="6166752"/>
            <a:ext cx="1288022" cy="1331344"/>
            <a:chOff x="0" y="0"/>
            <a:chExt cx="8024893" cy="8294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978636" y="7728367"/>
            <a:ext cx="1288022" cy="1331344"/>
            <a:chOff x="0" y="0"/>
            <a:chExt cx="8024893" cy="8294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941873" y="561617"/>
            <a:ext cx="1288022" cy="1331344"/>
            <a:chOff x="0" y="0"/>
            <a:chExt cx="8024893" cy="8294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28713" y="5501080"/>
            <a:ext cx="1288022" cy="1331344"/>
            <a:chOff x="0" y="0"/>
            <a:chExt cx="8024893" cy="8294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84358" y="2390586"/>
            <a:ext cx="1288022" cy="1331344"/>
            <a:chOff x="0" y="0"/>
            <a:chExt cx="8024893" cy="8294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754955" y="8589017"/>
            <a:ext cx="1288022" cy="1331344"/>
            <a:chOff x="0" y="0"/>
            <a:chExt cx="8024893" cy="8294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914295" y="5308289"/>
            <a:ext cx="1288022" cy="1331344"/>
            <a:chOff x="0" y="0"/>
            <a:chExt cx="8024893" cy="8294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6883759" y="6338644"/>
            <a:ext cx="1288022" cy="1331344"/>
            <a:chOff x="0" y="0"/>
            <a:chExt cx="8024893" cy="8294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44042" y="2788905"/>
            <a:ext cx="1288022" cy="1331344"/>
            <a:chOff x="0" y="0"/>
            <a:chExt cx="8024893" cy="8294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3108383" y="1227289"/>
            <a:ext cx="1288022" cy="1331344"/>
            <a:chOff x="0" y="0"/>
            <a:chExt cx="8024893" cy="82948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10800000">
            <a:off x="11145147" y="8394039"/>
            <a:ext cx="1288022" cy="1331344"/>
            <a:chOff x="0" y="0"/>
            <a:chExt cx="8024893" cy="82948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10528713" y="561617"/>
            <a:ext cx="1288022" cy="1331344"/>
            <a:chOff x="0" y="0"/>
            <a:chExt cx="8024893" cy="82948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12702661" y="6565071"/>
            <a:ext cx="1288022" cy="1331344"/>
            <a:chOff x="0" y="0"/>
            <a:chExt cx="8024893" cy="82948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30" id="30"/>
          <p:cNvGrpSpPr/>
          <p:nvPr/>
        </p:nvGrpSpPr>
        <p:grpSpPr>
          <a:xfrm rot="-10800000">
            <a:off x="16332064" y="366640"/>
            <a:ext cx="1288022" cy="1331344"/>
            <a:chOff x="0" y="0"/>
            <a:chExt cx="8024893" cy="8294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-10800000">
            <a:off x="11172724" y="3647368"/>
            <a:ext cx="1288022" cy="1331344"/>
            <a:chOff x="0" y="0"/>
            <a:chExt cx="8024893" cy="829480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024981" cy="8294905"/>
            </a:xfrm>
            <a:custGeom>
              <a:avLst/>
              <a:gdLst/>
              <a:ahLst/>
              <a:cxnLst/>
              <a:rect r="r" b="b" t="t" l="l"/>
              <a:pathLst>
                <a:path h="8294905" w="8024981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758452" y="2342633"/>
            <a:ext cx="6779536" cy="5601735"/>
          </a:xfrm>
          <a:custGeom>
            <a:avLst/>
            <a:gdLst/>
            <a:ahLst/>
            <a:cxnLst/>
            <a:rect r="r" b="b" t="t" l="l"/>
            <a:pathLst>
              <a:path h="5601735" w="6779536">
                <a:moveTo>
                  <a:pt x="0" y="0"/>
                </a:moveTo>
                <a:lnTo>
                  <a:pt x="6779536" y="0"/>
                </a:lnTo>
                <a:lnTo>
                  <a:pt x="6779536" y="5601734"/>
                </a:lnTo>
                <a:lnTo>
                  <a:pt x="0" y="5601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0016" y="1758720"/>
            <a:ext cx="10812789" cy="7315530"/>
          </a:xfrm>
          <a:custGeom>
            <a:avLst/>
            <a:gdLst/>
            <a:ahLst/>
            <a:cxnLst/>
            <a:rect r="r" b="b" t="t" l="l"/>
            <a:pathLst>
              <a:path h="7315530" w="10812789">
                <a:moveTo>
                  <a:pt x="0" y="0"/>
                </a:moveTo>
                <a:lnTo>
                  <a:pt x="10812789" y="0"/>
                </a:lnTo>
                <a:lnTo>
                  <a:pt x="10812789" y="7315530"/>
                </a:lnTo>
                <a:lnTo>
                  <a:pt x="0" y="731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8" t="0" r="0" b="-10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57740"/>
            <a:ext cx="9445526" cy="1771947"/>
            <a:chOff x="0" y="0"/>
            <a:chExt cx="12594035" cy="2362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Problem Statement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50095" y="2829852"/>
            <a:ext cx="3544044" cy="615696"/>
            <a:chOff x="0" y="0"/>
            <a:chExt cx="4725392" cy="820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5392" cy="820928"/>
            </a:xfrm>
            <a:custGeom>
              <a:avLst/>
              <a:gdLst/>
              <a:ahLst/>
              <a:cxnLst/>
              <a:rect r="r" b="b" t="t" l="l"/>
              <a:pathLst>
                <a:path h="82092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20928"/>
                  </a:lnTo>
                  <a:lnTo>
                    <a:pt x="0" y="820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725392" cy="8495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Challenge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50095" y="3435807"/>
            <a:ext cx="8524131" cy="518559"/>
            <a:chOff x="0" y="0"/>
            <a:chExt cx="11365508" cy="6914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65509" cy="691412"/>
            </a:xfrm>
            <a:custGeom>
              <a:avLst/>
              <a:gdLst/>
              <a:ahLst/>
              <a:cxnLst/>
              <a:rect r="r" b="b" t="t" l="l"/>
              <a:pathLst>
                <a:path h="691412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91412"/>
                  </a:lnTo>
                  <a:lnTo>
                    <a:pt x="0" y="691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1365508" cy="7961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fault-tolerant, secure networks with disjoint paths.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50095" y="4411566"/>
            <a:ext cx="3544044" cy="615696"/>
            <a:chOff x="0" y="0"/>
            <a:chExt cx="4725392" cy="820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820928"/>
            </a:xfrm>
            <a:custGeom>
              <a:avLst/>
              <a:gdLst/>
              <a:ahLst/>
              <a:cxnLst/>
              <a:rect r="r" b="b" t="t" l="l"/>
              <a:pathLst>
                <a:path h="820928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20928"/>
                  </a:lnTo>
                  <a:lnTo>
                    <a:pt x="0" y="820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8495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49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</a:t>
              </a:r>
              <a:r>
                <a:rPr lang="en-US" sz="3049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olution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50095" y="5024588"/>
            <a:ext cx="8524131" cy="1032909"/>
            <a:chOff x="0" y="0"/>
            <a:chExt cx="11365508" cy="13772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65509" cy="1377212"/>
            </a:xfrm>
            <a:custGeom>
              <a:avLst/>
              <a:gdLst/>
              <a:ahLst/>
              <a:cxnLst/>
              <a:rect r="r" b="b" t="t" l="l"/>
              <a:pathLst>
                <a:path h="1377212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377212"/>
                  </a:lnTo>
                  <a:lnTo>
                    <a:pt x="0" y="1377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1365508" cy="14819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Requires Multi-path routing and Multiple Independent Spanning Trees (MISTs).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50095" y="6354310"/>
            <a:ext cx="3544044" cy="601599"/>
            <a:chOff x="0" y="0"/>
            <a:chExt cx="4725392" cy="802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802132"/>
            </a:xfrm>
            <a:custGeom>
              <a:avLst/>
              <a:gdLst/>
              <a:ahLst/>
              <a:cxnLst/>
              <a:rect r="r" b="b" t="t" l="l"/>
              <a:pathLst>
                <a:path h="802132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02132"/>
                  </a:lnTo>
                  <a:lnTo>
                    <a:pt x="0" y="80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725392" cy="811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sz="2949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Limitations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950095" y="6967333"/>
            <a:ext cx="8524131" cy="489815"/>
            <a:chOff x="0" y="0"/>
            <a:chExt cx="11365508" cy="6530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365509" cy="653086"/>
            </a:xfrm>
            <a:custGeom>
              <a:avLst/>
              <a:gdLst/>
              <a:ahLst/>
              <a:cxnLst/>
              <a:rect r="r" b="b" t="t" l="l"/>
              <a:pathLst>
                <a:path h="653086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53086"/>
                  </a:lnTo>
                  <a:lnTo>
                    <a:pt x="0" y="6530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1365508" cy="74833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Existing recursive MIST algorithms in Bₙ lack parallelization.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3070967"/>
            <a:ext cx="736375" cy="729681"/>
          </a:xfrm>
          <a:custGeom>
            <a:avLst/>
            <a:gdLst/>
            <a:ahLst/>
            <a:cxnLst/>
            <a:rect r="r" b="b" t="t" l="l"/>
            <a:pathLst>
              <a:path h="729681" w="736375">
                <a:moveTo>
                  <a:pt x="0" y="0"/>
                </a:moveTo>
                <a:lnTo>
                  <a:pt x="736375" y="0"/>
                </a:lnTo>
                <a:lnTo>
                  <a:pt x="736375" y="729680"/>
                </a:lnTo>
                <a:lnTo>
                  <a:pt x="0" y="729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8199" y="4638038"/>
            <a:ext cx="766876" cy="778446"/>
          </a:xfrm>
          <a:custGeom>
            <a:avLst/>
            <a:gdLst/>
            <a:ahLst/>
            <a:cxnLst/>
            <a:rect r="r" b="b" t="t" l="l"/>
            <a:pathLst>
              <a:path h="778446" w="766876">
                <a:moveTo>
                  <a:pt x="0" y="0"/>
                </a:moveTo>
                <a:lnTo>
                  <a:pt x="766876" y="0"/>
                </a:lnTo>
                <a:lnTo>
                  <a:pt x="766876" y="778447"/>
                </a:lnTo>
                <a:lnTo>
                  <a:pt x="0" y="778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8199" y="6550841"/>
            <a:ext cx="793933" cy="810136"/>
          </a:xfrm>
          <a:custGeom>
            <a:avLst/>
            <a:gdLst/>
            <a:ahLst/>
            <a:cxnLst/>
            <a:rect r="r" b="b" t="t" l="l"/>
            <a:pathLst>
              <a:path h="810136" w="793933">
                <a:moveTo>
                  <a:pt x="0" y="0"/>
                </a:moveTo>
                <a:lnTo>
                  <a:pt x="793933" y="0"/>
                </a:lnTo>
                <a:lnTo>
                  <a:pt x="793933" y="810136"/>
                </a:lnTo>
                <a:lnTo>
                  <a:pt x="0" y="81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0016" y="1470134"/>
            <a:ext cx="10812789" cy="7315530"/>
          </a:xfrm>
          <a:custGeom>
            <a:avLst/>
            <a:gdLst/>
            <a:ahLst/>
            <a:cxnLst/>
            <a:rect r="r" b="b" t="t" l="l"/>
            <a:pathLst>
              <a:path h="7315530" w="10812789">
                <a:moveTo>
                  <a:pt x="0" y="0"/>
                </a:moveTo>
                <a:lnTo>
                  <a:pt x="10812789" y="0"/>
                </a:lnTo>
                <a:lnTo>
                  <a:pt x="10812789" y="7315530"/>
                </a:lnTo>
                <a:lnTo>
                  <a:pt x="0" y="731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8" t="0" r="0" b="-10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2253" y="1028700"/>
            <a:ext cx="9445526" cy="1174635"/>
            <a:chOff x="0" y="0"/>
            <a:chExt cx="12594035" cy="15661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94035" cy="1566180"/>
            </a:xfrm>
            <a:custGeom>
              <a:avLst/>
              <a:gdLst/>
              <a:ahLst/>
              <a:cxnLst/>
              <a:rect r="r" b="b" t="t" l="l"/>
              <a:pathLst>
                <a:path h="156618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566180"/>
                  </a:lnTo>
                  <a:lnTo>
                    <a:pt x="0" y="1566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594035" cy="15947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Paper Goal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9237" y="3605159"/>
            <a:ext cx="8524131" cy="3415093"/>
            <a:chOff x="0" y="0"/>
            <a:chExt cx="11365508" cy="45534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65509" cy="4553458"/>
            </a:xfrm>
            <a:custGeom>
              <a:avLst/>
              <a:gdLst/>
              <a:ahLst/>
              <a:cxnLst/>
              <a:rect r="r" b="b" t="t" l="l"/>
              <a:pathLst>
                <a:path h="455345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4553458"/>
                  </a:lnTo>
                  <a:lnTo>
                    <a:pt x="0" y="4553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1365508" cy="4629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58494" indent="-329247" lvl="1">
                <a:lnSpc>
                  <a:spcPts val="3812"/>
                </a:lnSpc>
                <a:buFont typeface="Arial"/>
                <a:buChar char="•"/>
              </a:pPr>
              <a:r>
                <a:rPr lang="en-US" b="true" sz="3049">
                  <a:solidFill>
                    <a:srgbClr val="39393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Develop a parallelizable algorit</a:t>
              </a:r>
              <a:r>
                <a:rPr lang="en-US" b="true" sz="3049">
                  <a:solidFill>
                    <a:srgbClr val="39393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hm for constructing Multiple Independent Spanning Trees (MISTs).</a:t>
              </a:r>
            </a:p>
            <a:p>
              <a:pPr algn="l">
                <a:lnSpc>
                  <a:spcPts val="3812"/>
                </a:lnSpc>
              </a:pPr>
            </a:p>
            <a:p>
              <a:pPr algn="l">
                <a:lnSpc>
                  <a:spcPts val="3812"/>
                </a:lnSpc>
              </a:pPr>
            </a:p>
            <a:p>
              <a:pPr algn="l" marL="658494" indent="-329247" lvl="1">
                <a:lnSpc>
                  <a:spcPts val="3812"/>
                </a:lnSpc>
                <a:buFont typeface="Arial"/>
                <a:buChar char="•"/>
              </a:pPr>
              <a:r>
                <a:rPr lang="en-US" b="true" sz="3049">
                  <a:solidFill>
                    <a:srgbClr val="39393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Proposed solution specifically designed for Bubble Sort Networks.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943553" cy="945271"/>
          </a:xfrm>
          <a:custGeom>
            <a:avLst/>
            <a:gdLst/>
            <a:ahLst/>
            <a:cxnLst/>
            <a:rect r="r" b="b" t="t" l="l"/>
            <a:pathLst>
              <a:path h="945271" w="943553">
                <a:moveTo>
                  <a:pt x="0" y="0"/>
                </a:moveTo>
                <a:lnTo>
                  <a:pt x="943553" y="0"/>
                </a:lnTo>
                <a:lnTo>
                  <a:pt x="943553" y="945271"/>
                </a:lnTo>
                <a:lnTo>
                  <a:pt x="0" y="94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7764" y="2428381"/>
            <a:ext cx="7850236" cy="6323008"/>
          </a:xfrm>
          <a:custGeom>
            <a:avLst/>
            <a:gdLst/>
            <a:ahLst/>
            <a:cxnLst/>
            <a:rect r="r" b="b" t="t" l="l"/>
            <a:pathLst>
              <a:path h="6323008" w="7850236">
                <a:moveTo>
                  <a:pt x="0" y="0"/>
                </a:moveTo>
                <a:lnTo>
                  <a:pt x="7850236" y="0"/>
                </a:lnTo>
                <a:lnTo>
                  <a:pt x="7850236" y="6323009"/>
                </a:lnTo>
                <a:lnTo>
                  <a:pt x="0" y="6323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237" y="1028700"/>
            <a:ext cx="11126851" cy="1771947"/>
            <a:chOff x="0" y="0"/>
            <a:chExt cx="14835801" cy="2362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35801" cy="2362597"/>
            </a:xfrm>
            <a:custGeom>
              <a:avLst/>
              <a:gdLst/>
              <a:ahLst/>
              <a:cxnLst/>
              <a:rect r="r" b="b" t="t" l="l"/>
              <a:pathLst>
                <a:path h="2362597" w="14835801">
                  <a:moveTo>
                    <a:pt x="0" y="0"/>
                  </a:moveTo>
                  <a:lnTo>
                    <a:pt x="14835801" y="0"/>
                  </a:lnTo>
                  <a:lnTo>
                    <a:pt x="14835801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835801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Spanning Trees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2238" y="3379526"/>
            <a:ext cx="4754512" cy="2740012"/>
            <a:chOff x="0" y="0"/>
            <a:chExt cx="6108105" cy="352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08192" cy="3520186"/>
            </a:xfrm>
            <a:custGeom>
              <a:avLst/>
              <a:gdLst/>
              <a:ahLst/>
              <a:cxnLst/>
              <a:rect r="r" b="b" t="t" l="l"/>
              <a:pathLst>
                <a:path h="3520186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463417"/>
                  </a:lnTo>
                  <a:cubicBezTo>
                    <a:pt x="6108192" y="3494786"/>
                    <a:pt x="6082792" y="3520186"/>
                    <a:pt x="6051423" y="3520186"/>
                  </a:cubicBezTo>
                  <a:lnTo>
                    <a:pt x="56769" y="3520186"/>
                  </a:lnTo>
                  <a:cubicBezTo>
                    <a:pt x="25400" y="3520186"/>
                    <a:pt x="0" y="3494786"/>
                    <a:pt x="0" y="3463417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6489" y="3673778"/>
            <a:ext cx="3678216" cy="459681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86489" y="4310009"/>
            <a:ext cx="4166010" cy="1071178"/>
            <a:chOff x="0" y="0"/>
            <a:chExt cx="5352058" cy="13761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2058" cy="1376139"/>
            </a:xfrm>
            <a:custGeom>
              <a:avLst/>
              <a:gdLst/>
              <a:ahLst/>
              <a:cxnLst/>
              <a:rect r="r" b="b" t="t" l="l"/>
              <a:pathLst>
                <a:path h="1376139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376139"/>
                  </a:lnTo>
                  <a:lnTo>
                    <a:pt x="0" y="1376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5352058" cy="14904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A spanning tree connects all nodes with no cycles.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41000" y="3379526"/>
            <a:ext cx="4754512" cy="2740012"/>
            <a:chOff x="0" y="0"/>
            <a:chExt cx="6108105" cy="35200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08192" cy="3520186"/>
            </a:xfrm>
            <a:custGeom>
              <a:avLst/>
              <a:gdLst/>
              <a:ahLst/>
              <a:cxnLst/>
              <a:rect r="r" b="b" t="t" l="l"/>
              <a:pathLst>
                <a:path h="3520186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463417"/>
                  </a:lnTo>
                  <a:cubicBezTo>
                    <a:pt x="6108192" y="3494786"/>
                    <a:pt x="6082792" y="3520186"/>
                    <a:pt x="6051423" y="3520186"/>
                  </a:cubicBezTo>
                  <a:lnTo>
                    <a:pt x="56769" y="3520186"/>
                  </a:lnTo>
                  <a:cubicBezTo>
                    <a:pt x="25400" y="3520186"/>
                    <a:pt x="0" y="3494786"/>
                    <a:pt x="0" y="3463417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335252" y="3673778"/>
            <a:ext cx="3678216" cy="459681"/>
            <a:chOff x="0" y="0"/>
            <a:chExt cx="4725392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35252" y="4310009"/>
            <a:ext cx="4166010" cy="975590"/>
            <a:chOff x="0" y="0"/>
            <a:chExt cx="5352058" cy="12533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52058" cy="1253337"/>
            </a:xfrm>
            <a:custGeom>
              <a:avLst/>
              <a:gdLst/>
              <a:ahLst/>
              <a:cxnLst/>
              <a:rect r="r" b="b" t="t" l="l"/>
              <a:pathLst>
                <a:path h="1253337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53337"/>
                  </a:lnTo>
                  <a:lnTo>
                    <a:pt x="0" y="1253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5352058" cy="13485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60064" indent="-180032" lvl="1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Includes all vertices of graph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35252" y="5354484"/>
            <a:ext cx="4166010" cy="489815"/>
            <a:chOff x="0" y="0"/>
            <a:chExt cx="5352058" cy="6292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52058" cy="629263"/>
            </a:xfrm>
            <a:custGeom>
              <a:avLst/>
              <a:gdLst/>
              <a:ahLst/>
              <a:cxnLst/>
              <a:rect r="r" b="b" t="t" l="l"/>
              <a:pathLst>
                <a:path h="62926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629263"/>
                  </a:lnTo>
                  <a:lnTo>
                    <a:pt x="0" y="629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5352058" cy="7245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60064" indent="-180032" lvl="1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No cycles, minimal edges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92238" y="6413789"/>
            <a:ext cx="9803120" cy="2166338"/>
            <a:chOff x="0" y="0"/>
            <a:chExt cx="12594035" cy="27830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86489" y="6708040"/>
            <a:ext cx="3678216" cy="459681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86489" y="7344271"/>
            <a:ext cx="9214618" cy="1032909"/>
            <a:chOff x="0" y="0"/>
            <a:chExt cx="11837988" cy="1326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837988" cy="1326975"/>
            </a:xfrm>
            <a:custGeom>
              <a:avLst/>
              <a:gdLst/>
              <a:ahLst/>
              <a:cxnLst/>
              <a:rect r="r" b="b" t="t" l="l"/>
              <a:pathLst>
                <a:path h="1326975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326975"/>
                  </a:lnTo>
                  <a:lnTo>
                    <a:pt x="0" y="1326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11837988" cy="1431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Routing backbones, broadcast trees, minimize communication cost.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803696" cy="1771947"/>
            <a:chOff x="0" y="0"/>
            <a:chExt cx="18404929" cy="23625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04929" cy="2362597"/>
            </a:xfrm>
            <a:custGeom>
              <a:avLst/>
              <a:gdLst/>
              <a:ahLst/>
              <a:cxnLst/>
              <a:rect r="r" b="b" t="t" l="l"/>
              <a:pathLst>
                <a:path h="2362597" w="18404929">
                  <a:moveTo>
                    <a:pt x="0" y="0"/>
                  </a:moveTo>
                  <a:lnTo>
                    <a:pt x="18404929" y="0"/>
                  </a:lnTo>
                  <a:lnTo>
                    <a:pt x="18404929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404929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Spanning Trees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04608" y="2411531"/>
            <a:ext cx="10478784" cy="7293234"/>
          </a:xfrm>
          <a:custGeom>
            <a:avLst/>
            <a:gdLst/>
            <a:ahLst/>
            <a:cxnLst/>
            <a:rect r="r" b="b" t="t" l="l"/>
            <a:pathLst>
              <a:path h="7293234" w="10478784">
                <a:moveTo>
                  <a:pt x="0" y="0"/>
                </a:moveTo>
                <a:lnTo>
                  <a:pt x="10478784" y="0"/>
                </a:lnTo>
                <a:lnTo>
                  <a:pt x="10478784" y="7293234"/>
                </a:lnTo>
                <a:lnTo>
                  <a:pt x="0" y="72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237" y="780075"/>
            <a:ext cx="13560347" cy="2008902"/>
            <a:chOff x="0" y="0"/>
            <a:chExt cx="18080462" cy="2678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80462" cy="2678536"/>
            </a:xfrm>
            <a:custGeom>
              <a:avLst/>
              <a:gdLst/>
              <a:ahLst/>
              <a:cxnLst/>
              <a:rect r="r" b="b" t="t" l="l"/>
              <a:pathLst>
                <a:path h="2678536" w="18080462">
                  <a:moveTo>
                    <a:pt x="0" y="0"/>
                  </a:moveTo>
                  <a:lnTo>
                    <a:pt x="18080462" y="0"/>
                  </a:lnTo>
                  <a:lnTo>
                    <a:pt x="18080462" y="2678536"/>
                  </a:lnTo>
                  <a:lnTo>
                    <a:pt x="0" y="2678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080462" cy="27071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Multiple Independent Spanning Trees (MISTs)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2238" y="3379526"/>
            <a:ext cx="6415175" cy="3048858"/>
            <a:chOff x="0" y="0"/>
            <a:chExt cx="6961731" cy="33086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61818" cy="3308715"/>
            </a:xfrm>
            <a:custGeom>
              <a:avLst/>
              <a:gdLst/>
              <a:ahLst/>
              <a:cxnLst/>
              <a:rect r="r" b="b" t="t" l="l"/>
              <a:pathLst>
                <a:path h="3308715" w="6961818">
                  <a:moveTo>
                    <a:pt x="0" y="53359"/>
                  </a:moveTo>
                  <a:cubicBezTo>
                    <a:pt x="0" y="23874"/>
                    <a:pt x="28950" y="0"/>
                    <a:pt x="64703" y="0"/>
                  </a:cubicBezTo>
                  <a:lnTo>
                    <a:pt x="6897127" y="0"/>
                  </a:lnTo>
                  <a:cubicBezTo>
                    <a:pt x="6932880" y="0"/>
                    <a:pt x="6961818" y="23874"/>
                    <a:pt x="6961818" y="53359"/>
                  </a:cubicBezTo>
                  <a:lnTo>
                    <a:pt x="6961818" y="3255351"/>
                  </a:lnTo>
                  <a:cubicBezTo>
                    <a:pt x="6961818" y="3284836"/>
                    <a:pt x="6932880" y="3308715"/>
                    <a:pt x="6897127" y="3308715"/>
                  </a:cubicBezTo>
                  <a:lnTo>
                    <a:pt x="64703" y="3308715"/>
                  </a:lnTo>
                  <a:cubicBezTo>
                    <a:pt x="28950" y="3308715"/>
                    <a:pt x="0" y="3284836"/>
                    <a:pt x="0" y="325535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89265" y="3668863"/>
            <a:ext cx="4962949" cy="554355"/>
            <a:chOff x="0" y="0"/>
            <a:chExt cx="5385779" cy="6015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85779" cy="601585"/>
            </a:xfrm>
            <a:custGeom>
              <a:avLst/>
              <a:gdLst/>
              <a:ahLst/>
              <a:cxnLst/>
              <a:rect r="r" b="b" t="t" l="l"/>
              <a:pathLst>
                <a:path h="601585" w="5385779">
                  <a:moveTo>
                    <a:pt x="0" y="0"/>
                  </a:moveTo>
                  <a:lnTo>
                    <a:pt x="5385779" y="0"/>
                  </a:lnTo>
                  <a:lnTo>
                    <a:pt x="5385779" y="601585"/>
                  </a:lnTo>
                  <a:lnTo>
                    <a:pt x="0" y="601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385779" cy="6206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9265" y="4333986"/>
            <a:ext cx="5621120" cy="1461365"/>
            <a:chOff x="0" y="0"/>
            <a:chExt cx="6100024" cy="15858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00024" cy="1585869"/>
            </a:xfrm>
            <a:custGeom>
              <a:avLst/>
              <a:gdLst/>
              <a:ahLst/>
              <a:cxnLst/>
              <a:rect r="r" b="b" t="t" l="l"/>
              <a:pathLst>
                <a:path h="1585869" w="6100024">
                  <a:moveTo>
                    <a:pt x="0" y="0"/>
                  </a:moveTo>
                  <a:lnTo>
                    <a:pt x="6100024" y="0"/>
                  </a:lnTo>
                  <a:lnTo>
                    <a:pt x="6100024" y="1585869"/>
                  </a:lnTo>
                  <a:lnTo>
                    <a:pt x="0" y="158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6100024" cy="16811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set of</a:t>
              </a: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independent spanning trees constructed from the same connected graph G.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7" y="6542685"/>
            <a:ext cx="6415175" cy="3048858"/>
            <a:chOff x="0" y="0"/>
            <a:chExt cx="6961731" cy="33086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61818" cy="3308715"/>
            </a:xfrm>
            <a:custGeom>
              <a:avLst/>
              <a:gdLst/>
              <a:ahLst/>
              <a:cxnLst/>
              <a:rect r="r" b="b" t="t" l="l"/>
              <a:pathLst>
                <a:path h="3308715" w="6961818">
                  <a:moveTo>
                    <a:pt x="0" y="53359"/>
                  </a:moveTo>
                  <a:cubicBezTo>
                    <a:pt x="0" y="23874"/>
                    <a:pt x="28950" y="0"/>
                    <a:pt x="64703" y="0"/>
                  </a:cubicBezTo>
                  <a:lnTo>
                    <a:pt x="6897127" y="0"/>
                  </a:lnTo>
                  <a:cubicBezTo>
                    <a:pt x="6932880" y="0"/>
                    <a:pt x="6961818" y="23874"/>
                    <a:pt x="6961818" y="53359"/>
                  </a:cubicBezTo>
                  <a:lnTo>
                    <a:pt x="6961818" y="3255351"/>
                  </a:lnTo>
                  <a:cubicBezTo>
                    <a:pt x="6961818" y="3284836"/>
                    <a:pt x="6932880" y="3308715"/>
                    <a:pt x="6897127" y="3308715"/>
                  </a:cubicBezTo>
                  <a:lnTo>
                    <a:pt x="64703" y="3308715"/>
                  </a:lnTo>
                  <a:cubicBezTo>
                    <a:pt x="28950" y="3308715"/>
                    <a:pt x="0" y="3284836"/>
                    <a:pt x="0" y="325535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89265" y="6832021"/>
            <a:ext cx="4962949" cy="554355"/>
            <a:chOff x="0" y="0"/>
            <a:chExt cx="5385779" cy="6015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85779" cy="601585"/>
            </a:xfrm>
            <a:custGeom>
              <a:avLst/>
              <a:gdLst/>
              <a:ahLst/>
              <a:cxnLst/>
              <a:rect r="r" b="b" t="t" l="l"/>
              <a:pathLst>
                <a:path h="601585" w="5385779">
                  <a:moveTo>
                    <a:pt x="0" y="0"/>
                  </a:moveTo>
                  <a:lnTo>
                    <a:pt x="5385779" y="0"/>
                  </a:lnTo>
                  <a:lnTo>
                    <a:pt x="5385779" y="601585"/>
                  </a:lnTo>
                  <a:lnTo>
                    <a:pt x="0" y="601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385779" cy="6206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1015" y="7474359"/>
            <a:ext cx="5709162" cy="2117184"/>
            <a:chOff x="0" y="0"/>
            <a:chExt cx="6195567" cy="22975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95567" cy="2297563"/>
            </a:xfrm>
            <a:custGeom>
              <a:avLst/>
              <a:gdLst/>
              <a:ahLst/>
              <a:cxnLst/>
              <a:rect r="r" b="b" t="t" l="l"/>
              <a:pathLst>
                <a:path h="2297563" w="6195567">
                  <a:moveTo>
                    <a:pt x="0" y="0"/>
                  </a:moveTo>
                  <a:lnTo>
                    <a:pt x="6195567" y="0"/>
                  </a:lnTo>
                  <a:lnTo>
                    <a:pt x="6195567" y="2297563"/>
                  </a:lnTo>
                  <a:lnTo>
                    <a:pt x="0" y="2297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195567" cy="23928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7274" indent="-178637" lvl="1">
                <a:lnSpc>
                  <a:spcPts val="3858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Va</a:t>
              </a: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lid spanning trees of graph</a:t>
              </a:r>
            </a:p>
            <a:p>
              <a:pPr algn="l" marL="357274" indent="-178637" lvl="1">
                <a:lnSpc>
                  <a:spcPts val="3858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Edge-disjoint or vertex-disjoint paths</a:t>
              </a:r>
            </a:p>
            <a:p>
              <a:pPr algn="l" marL="357274" indent="-178637" lvl="1">
                <a:lnSpc>
                  <a:spcPts val="3859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Up to k trees in a k-connected graph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89265" y="8740255"/>
            <a:ext cx="5621120" cy="523870"/>
            <a:chOff x="0" y="0"/>
            <a:chExt cx="6100024" cy="5685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00024" cy="568502"/>
            </a:xfrm>
            <a:custGeom>
              <a:avLst/>
              <a:gdLst/>
              <a:ahLst/>
              <a:cxnLst/>
              <a:rect r="r" b="b" t="t" l="l"/>
              <a:pathLst>
                <a:path h="568502" w="6100024">
                  <a:moveTo>
                    <a:pt x="0" y="0"/>
                  </a:moveTo>
                  <a:lnTo>
                    <a:pt x="6100024" y="0"/>
                  </a:lnTo>
                  <a:lnTo>
                    <a:pt x="6100024" y="568502"/>
                  </a:lnTo>
                  <a:lnTo>
                    <a:pt x="0" y="568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100024" cy="6542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092766" y="3379526"/>
            <a:ext cx="9329122" cy="6125403"/>
          </a:xfrm>
          <a:custGeom>
            <a:avLst/>
            <a:gdLst/>
            <a:ahLst/>
            <a:cxnLst/>
            <a:rect r="r" b="b" t="t" l="l"/>
            <a:pathLst>
              <a:path h="6125403" w="9329122">
                <a:moveTo>
                  <a:pt x="0" y="0"/>
                </a:moveTo>
                <a:lnTo>
                  <a:pt x="9329122" y="0"/>
                </a:lnTo>
                <a:lnTo>
                  <a:pt x="9329122" y="6125404"/>
                </a:lnTo>
                <a:lnTo>
                  <a:pt x="0" y="612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51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2237" y="589575"/>
            <a:ext cx="13560347" cy="2008902"/>
            <a:chOff x="0" y="0"/>
            <a:chExt cx="18080462" cy="26785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80462" cy="2678536"/>
            </a:xfrm>
            <a:custGeom>
              <a:avLst/>
              <a:gdLst/>
              <a:ahLst/>
              <a:cxnLst/>
              <a:rect r="r" b="b" t="t" l="l"/>
              <a:pathLst>
                <a:path h="2678536" w="18080462">
                  <a:moveTo>
                    <a:pt x="0" y="0"/>
                  </a:moveTo>
                  <a:lnTo>
                    <a:pt x="18080462" y="0"/>
                  </a:lnTo>
                  <a:lnTo>
                    <a:pt x="18080462" y="2678536"/>
                  </a:lnTo>
                  <a:lnTo>
                    <a:pt x="0" y="2678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080462" cy="27071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Multiple Independent Spanning Trees (MISTs)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2238" y="3033759"/>
            <a:ext cx="8151762" cy="6502429"/>
            <a:chOff x="0" y="0"/>
            <a:chExt cx="8846271" cy="7056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46318" cy="7056397"/>
            </a:xfrm>
            <a:custGeom>
              <a:avLst/>
              <a:gdLst/>
              <a:ahLst/>
              <a:cxnLst/>
              <a:rect r="r" b="b" t="t" l="l"/>
              <a:pathLst>
                <a:path h="7056397" w="8846318">
                  <a:moveTo>
                    <a:pt x="0" y="143936"/>
                  </a:moveTo>
                  <a:cubicBezTo>
                    <a:pt x="0" y="64401"/>
                    <a:pt x="17841" y="0"/>
                    <a:pt x="39876" y="0"/>
                  </a:cubicBezTo>
                  <a:lnTo>
                    <a:pt x="8806429" y="0"/>
                  </a:lnTo>
                  <a:cubicBezTo>
                    <a:pt x="8828463" y="0"/>
                    <a:pt x="8846318" y="64401"/>
                    <a:pt x="8846318" y="143936"/>
                  </a:cubicBezTo>
                  <a:lnTo>
                    <a:pt x="8846318" y="6912461"/>
                  </a:lnTo>
                  <a:cubicBezTo>
                    <a:pt x="8846318" y="6991996"/>
                    <a:pt x="8828463" y="7056397"/>
                    <a:pt x="8806429" y="7056397"/>
                  </a:cubicBezTo>
                  <a:lnTo>
                    <a:pt x="39876" y="7056397"/>
                  </a:lnTo>
                  <a:cubicBezTo>
                    <a:pt x="17841" y="7056397"/>
                    <a:pt x="0" y="6991996"/>
                    <a:pt x="0" y="691246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55134" y="3188618"/>
            <a:ext cx="3441339" cy="799718"/>
            <a:chOff x="0" y="0"/>
            <a:chExt cx="3734532" cy="8678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34532" cy="867852"/>
            </a:xfrm>
            <a:custGeom>
              <a:avLst/>
              <a:gdLst/>
              <a:ahLst/>
              <a:cxnLst/>
              <a:rect r="r" b="b" t="t" l="l"/>
              <a:pathLst>
                <a:path h="867852" w="3734532">
                  <a:moveTo>
                    <a:pt x="0" y="0"/>
                  </a:moveTo>
                  <a:lnTo>
                    <a:pt x="3734532" y="0"/>
                  </a:lnTo>
                  <a:lnTo>
                    <a:pt x="3734532" y="867852"/>
                  </a:lnTo>
                  <a:lnTo>
                    <a:pt x="0" y="867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734532" cy="8964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37"/>
                </a:lnSpc>
              </a:pPr>
              <a:r>
                <a:rPr lang="en-US" sz="3949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0169" y="4180949"/>
            <a:ext cx="7072607" cy="5333014"/>
            <a:chOff x="0" y="0"/>
            <a:chExt cx="7675175" cy="5787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75175" cy="5787373"/>
            </a:xfrm>
            <a:custGeom>
              <a:avLst/>
              <a:gdLst/>
              <a:ahLst/>
              <a:cxnLst/>
              <a:rect r="r" b="b" t="t" l="l"/>
              <a:pathLst>
                <a:path h="5787373" w="7675175">
                  <a:moveTo>
                    <a:pt x="0" y="0"/>
                  </a:moveTo>
                  <a:lnTo>
                    <a:pt x="7675175" y="0"/>
                  </a:lnTo>
                  <a:lnTo>
                    <a:pt x="7675175" y="5787373"/>
                  </a:lnTo>
                  <a:lnTo>
                    <a:pt x="0" y="5787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52400"/>
              <a:ext cx="7675175" cy="59397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93871" indent="-246936" lvl="1">
                <a:lnSpc>
                  <a:spcPts val="4300"/>
                </a:lnSpc>
                <a:buFont typeface="Arial"/>
                <a:buChar char="•"/>
              </a:pPr>
              <a:r>
                <a:rPr lang="en-US" b="true" sz="2287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Fault Tolerance: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If a node or edge fails in one tree, others can still function — crucial in network reliability.</a:t>
              </a:r>
            </a:p>
            <a:p>
              <a:pPr algn="l" marL="493871" indent="-246936" lvl="1">
                <a:lnSpc>
                  <a:spcPts val="4300"/>
                </a:lnSpc>
                <a:buFont typeface="Arial"/>
                <a:buChar char="•"/>
              </a:pPr>
              <a:r>
                <a:rPr lang="en-US" b="true" sz="2287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Parallel Routing: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Allows load balancing and reduced congestion by routing data over multiple trees simultaneously.</a:t>
              </a:r>
            </a:p>
            <a:p>
              <a:pPr algn="l" marL="493871" indent="-246936" lvl="1">
                <a:lnSpc>
                  <a:spcPts val="4300"/>
                </a:lnSpc>
                <a:buFont typeface="Arial"/>
                <a:buChar char="•"/>
              </a:pPr>
              <a:r>
                <a:rPr lang="en-US" b="true" sz="2287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Security &amp; Resilience: 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Splitting messages across trees improves confidentiality and resistance to data loss.</a:t>
              </a:r>
            </a:p>
            <a:p>
              <a:pPr algn="l">
                <a:lnSpc>
                  <a:spcPts val="411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3188618"/>
            <a:ext cx="9722077" cy="6325345"/>
          </a:xfrm>
          <a:custGeom>
            <a:avLst/>
            <a:gdLst/>
            <a:ahLst/>
            <a:cxnLst/>
            <a:rect r="r" b="b" t="t" l="l"/>
            <a:pathLst>
              <a:path h="6325345" w="9722077">
                <a:moveTo>
                  <a:pt x="0" y="0"/>
                </a:moveTo>
                <a:lnTo>
                  <a:pt x="9722077" y="0"/>
                </a:lnTo>
                <a:lnTo>
                  <a:pt x="9722077" y="6325345"/>
                </a:lnTo>
                <a:lnTo>
                  <a:pt x="0" y="632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54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85800"/>
            <a:ext cx="13948129" cy="1345221"/>
            <a:chOff x="0" y="0"/>
            <a:chExt cx="18597505" cy="1793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97505" cy="1793628"/>
            </a:xfrm>
            <a:custGeom>
              <a:avLst/>
              <a:gdLst/>
              <a:ahLst/>
              <a:cxnLst/>
              <a:rect r="r" b="b" t="t" l="l"/>
              <a:pathLst>
                <a:path h="1793628" w="18597505">
                  <a:moveTo>
                    <a:pt x="0" y="0"/>
                  </a:moveTo>
                  <a:lnTo>
                    <a:pt x="18597505" y="0"/>
                  </a:lnTo>
                  <a:lnTo>
                    <a:pt x="18597505" y="1793628"/>
                  </a:lnTo>
                  <a:lnTo>
                    <a:pt x="0" y="1793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597505" cy="18222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Bubble-Sort Network (Bₙ)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8620" y="2373921"/>
            <a:ext cx="5182666" cy="5129262"/>
            <a:chOff x="0" y="0"/>
            <a:chExt cx="6658153" cy="6589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58240" cy="6589648"/>
            </a:xfrm>
            <a:custGeom>
              <a:avLst/>
              <a:gdLst/>
              <a:ahLst/>
              <a:cxnLst/>
              <a:rect r="r" b="b" t="t" l="l"/>
              <a:pathLst>
                <a:path h="6589648" w="6658240">
                  <a:moveTo>
                    <a:pt x="0" y="106271"/>
                  </a:moveTo>
                  <a:cubicBezTo>
                    <a:pt x="0" y="47548"/>
                    <a:pt x="27687" y="0"/>
                    <a:pt x="61881" y="0"/>
                  </a:cubicBezTo>
                  <a:lnTo>
                    <a:pt x="6596367" y="0"/>
                  </a:lnTo>
                  <a:cubicBezTo>
                    <a:pt x="6630561" y="0"/>
                    <a:pt x="6658240" y="47548"/>
                    <a:pt x="6658240" y="106271"/>
                  </a:cubicBezTo>
                  <a:lnTo>
                    <a:pt x="6658240" y="6483467"/>
                  </a:lnTo>
                  <a:cubicBezTo>
                    <a:pt x="6658240" y="6542189"/>
                    <a:pt x="6630561" y="6589648"/>
                    <a:pt x="6596367" y="6589648"/>
                  </a:cubicBezTo>
                  <a:lnTo>
                    <a:pt x="61881" y="6589648"/>
                  </a:lnTo>
                  <a:cubicBezTo>
                    <a:pt x="27687" y="6589648"/>
                    <a:pt x="0" y="6542189"/>
                    <a:pt x="0" y="6483467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9369" y="2620835"/>
            <a:ext cx="4009448" cy="554355"/>
            <a:chOff x="0" y="0"/>
            <a:chExt cx="5150924" cy="712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0924" cy="712178"/>
            </a:xfrm>
            <a:custGeom>
              <a:avLst/>
              <a:gdLst/>
              <a:ahLst/>
              <a:cxnLst/>
              <a:rect r="r" b="b" t="t" l="l"/>
              <a:pathLst>
                <a:path h="712178" w="5150924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9369" y="3442811"/>
            <a:ext cx="4009448" cy="2671378"/>
            <a:chOff x="0" y="0"/>
            <a:chExt cx="5150924" cy="34319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50924" cy="3431910"/>
            </a:xfrm>
            <a:custGeom>
              <a:avLst/>
              <a:gdLst/>
              <a:ahLst/>
              <a:cxnLst/>
              <a:rect r="r" b="b" t="t" l="l"/>
              <a:pathLst>
                <a:path h="3431910" w="5150924">
                  <a:moveTo>
                    <a:pt x="0" y="0"/>
                  </a:moveTo>
                  <a:lnTo>
                    <a:pt x="5150924" y="0"/>
                  </a:lnTo>
                  <a:lnTo>
                    <a:pt x="5150924" y="3431910"/>
                  </a:lnTo>
                  <a:lnTo>
                    <a:pt x="0" y="3431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5150924" cy="3546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A graph where nodes are all permutations of n elements, and edges represent adjacent swaps (like bubble sort).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12035" y="2373921"/>
            <a:ext cx="5182666" cy="5129262"/>
            <a:chOff x="0" y="0"/>
            <a:chExt cx="6658153" cy="65895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58240" cy="6589648"/>
            </a:xfrm>
            <a:custGeom>
              <a:avLst/>
              <a:gdLst/>
              <a:ahLst/>
              <a:cxnLst/>
              <a:rect r="r" b="b" t="t" l="l"/>
              <a:pathLst>
                <a:path h="6589648" w="6658240">
                  <a:moveTo>
                    <a:pt x="0" y="106271"/>
                  </a:moveTo>
                  <a:cubicBezTo>
                    <a:pt x="0" y="47548"/>
                    <a:pt x="27687" y="0"/>
                    <a:pt x="61881" y="0"/>
                  </a:cubicBezTo>
                  <a:lnTo>
                    <a:pt x="6596367" y="0"/>
                  </a:lnTo>
                  <a:cubicBezTo>
                    <a:pt x="6630561" y="0"/>
                    <a:pt x="6658240" y="47548"/>
                    <a:pt x="6658240" y="106271"/>
                  </a:cubicBezTo>
                  <a:lnTo>
                    <a:pt x="6658240" y="6483467"/>
                  </a:lnTo>
                  <a:cubicBezTo>
                    <a:pt x="6658240" y="6542189"/>
                    <a:pt x="6630561" y="6589648"/>
                    <a:pt x="6596367" y="6589648"/>
                  </a:cubicBezTo>
                  <a:lnTo>
                    <a:pt x="61881" y="6589648"/>
                  </a:lnTo>
                  <a:cubicBezTo>
                    <a:pt x="27687" y="6589648"/>
                    <a:pt x="0" y="6542189"/>
                    <a:pt x="0" y="6483467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132784" y="2620835"/>
            <a:ext cx="4009448" cy="554355"/>
            <a:chOff x="0" y="0"/>
            <a:chExt cx="5150924" cy="7121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50924" cy="712178"/>
            </a:xfrm>
            <a:custGeom>
              <a:avLst/>
              <a:gdLst/>
              <a:ahLst/>
              <a:cxnLst/>
              <a:rect r="r" b="b" t="t" l="l"/>
              <a:pathLst>
                <a:path h="712178" w="5150924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32784" y="3304404"/>
            <a:ext cx="4541168" cy="3871892"/>
            <a:chOff x="0" y="0"/>
            <a:chExt cx="5834023" cy="49742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34023" cy="4974207"/>
            </a:xfrm>
            <a:custGeom>
              <a:avLst/>
              <a:gdLst/>
              <a:ahLst/>
              <a:cxnLst/>
              <a:rect r="r" b="b" t="t" l="l"/>
              <a:pathLst>
                <a:path h="4974207" w="5834023">
                  <a:moveTo>
                    <a:pt x="0" y="0"/>
                  </a:moveTo>
                  <a:lnTo>
                    <a:pt x="5834023" y="0"/>
                  </a:lnTo>
                  <a:lnTo>
                    <a:pt x="5834023" y="4974207"/>
                  </a:lnTo>
                  <a:lnTo>
                    <a:pt x="0" y="4974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5834023" cy="5088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136" indent="-202568" lvl="1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Verti</a:t>
              </a: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ces: All n! permutations</a:t>
              </a:r>
            </a:p>
            <a:p>
              <a:pPr algn="l" marL="405136" indent="-202568" lvl="1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Edges: Adjacent transpositions</a:t>
              </a:r>
            </a:p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Structure: Cayley graph</a:t>
              </a:r>
            </a:p>
            <a:p>
              <a:pPr algn="l" marL="405136" indent="-202568" lvl="1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Connectivity: n−1</a:t>
              </a:r>
            </a:p>
            <a:p>
              <a:pPr algn="l" marL="405136" indent="-202568" lvl="1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Diameter: n(n−1)/2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5972" y="7684158"/>
            <a:ext cx="10688730" cy="2002767"/>
            <a:chOff x="0" y="0"/>
            <a:chExt cx="24822650" cy="46510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822696" cy="4651051"/>
            </a:xfrm>
            <a:custGeom>
              <a:avLst/>
              <a:gdLst/>
              <a:ahLst/>
              <a:cxnLst/>
              <a:rect r="r" b="b" t="t" l="l"/>
              <a:pathLst>
                <a:path h="4651051" w="24822696">
                  <a:moveTo>
                    <a:pt x="0" y="94872"/>
                  </a:moveTo>
                  <a:cubicBezTo>
                    <a:pt x="0" y="42448"/>
                    <a:pt x="50063" y="0"/>
                    <a:pt x="111891" y="0"/>
                  </a:cubicBezTo>
                  <a:lnTo>
                    <a:pt x="24710851" y="0"/>
                  </a:lnTo>
                  <a:cubicBezTo>
                    <a:pt x="24772679" y="0"/>
                    <a:pt x="24822696" y="42448"/>
                    <a:pt x="24822696" y="94872"/>
                  </a:cubicBezTo>
                  <a:lnTo>
                    <a:pt x="24822696" y="4556179"/>
                  </a:lnTo>
                  <a:cubicBezTo>
                    <a:pt x="24822696" y="4608602"/>
                    <a:pt x="24772679" y="4651051"/>
                    <a:pt x="24710851" y="4651051"/>
                  </a:cubicBezTo>
                  <a:lnTo>
                    <a:pt x="111891" y="4651051"/>
                  </a:lnTo>
                  <a:cubicBezTo>
                    <a:pt x="50063" y="4651051"/>
                    <a:pt x="0" y="4608602"/>
                    <a:pt x="0" y="4556179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895229" y="7846371"/>
            <a:ext cx="4009448" cy="554355"/>
            <a:chOff x="0" y="0"/>
            <a:chExt cx="5150924" cy="7121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50924" cy="712178"/>
            </a:xfrm>
            <a:custGeom>
              <a:avLst/>
              <a:gdLst/>
              <a:ahLst/>
              <a:cxnLst/>
              <a:rect r="r" b="b" t="t" l="l"/>
              <a:pathLst>
                <a:path h="712178" w="5150924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157671" y="7921392"/>
            <a:ext cx="4335305" cy="1528299"/>
            <a:chOff x="0" y="0"/>
            <a:chExt cx="5569551" cy="196340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69551" cy="1963401"/>
            </a:xfrm>
            <a:custGeom>
              <a:avLst/>
              <a:gdLst/>
              <a:ahLst/>
              <a:cxnLst/>
              <a:rect r="r" b="b" t="t" l="l"/>
              <a:pathLst>
                <a:path h="1963401" w="556955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37050" indent="-268525" lvl="1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r</a:t>
              </a: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outing algorithms</a:t>
              </a:r>
            </a:p>
            <a:p>
              <a:pPr algn="l" marL="537050" indent="-268525" lvl="1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Simulate broadcasting</a:t>
              </a:r>
            </a:p>
            <a:p>
              <a:pPr algn="l">
                <a:lnSpc>
                  <a:spcPts val="4051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5400000">
            <a:off x="11468564" y="4208610"/>
            <a:ext cx="6892033" cy="3811157"/>
          </a:xfrm>
          <a:custGeom>
            <a:avLst/>
            <a:gdLst/>
            <a:ahLst/>
            <a:cxnLst/>
            <a:rect r="r" b="b" t="t" l="l"/>
            <a:pathLst>
              <a:path h="3811157" w="6892033">
                <a:moveTo>
                  <a:pt x="0" y="0"/>
                </a:moveTo>
                <a:lnTo>
                  <a:pt x="6892033" y="0"/>
                </a:lnTo>
                <a:lnTo>
                  <a:pt x="6892033" y="3811158"/>
                </a:lnTo>
                <a:lnTo>
                  <a:pt x="0" y="381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492975" y="7921392"/>
            <a:ext cx="4335305" cy="1528299"/>
            <a:chOff x="0" y="0"/>
            <a:chExt cx="5569551" cy="19634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9551" cy="1963401"/>
            </a:xfrm>
            <a:custGeom>
              <a:avLst/>
              <a:gdLst/>
              <a:ahLst/>
              <a:cxnLst/>
              <a:rect r="r" b="b" t="t" l="l"/>
              <a:pathLst>
                <a:path h="1963401" w="556955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5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235716" y="7921392"/>
            <a:ext cx="4335305" cy="1528299"/>
            <a:chOff x="0" y="0"/>
            <a:chExt cx="5569551" cy="196340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9551" cy="1963401"/>
            </a:xfrm>
            <a:custGeom>
              <a:avLst/>
              <a:gdLst/>
              <a:ahLst/>
              <a:cxnLst/>
              <a:rect r="r" b="b" t="t" l="l"/>
              <a:pathLst>
                <a:path h="1963401" w="556955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37050" indent="-268525" lvl="1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Study network resilience</a:t>
              </a:r>
            </a:p>
            <a:p>
              <a:pPr algn="l">
                <a:lnSpc>
                  <a:spcPts val="4051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85800"/>
            <a:ext cx="13948129" cy="1345221"/>
            <a:chOff x="0" y="0"/>
            <a:chExt cx="18597505" cy="1793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97505" cy="1793628"/>
            </a:xfrm>
            <a:custGeom>
              <a:avLst/>
              <a:gdLst/>
              <a:ahLst/>
              <a:cxnLst/>
              <a:rect r="r" b="b" t="t" l="l"/>
              <a:pathLst>
                <a:path h="1793628" w="18597505">
                  <a:moveTo>
                    <a:pt x="0" y="0"/>
                  </a:moveTo>
                  <a:lnTo>
                    <a:pt x="18597505" y="0"/>
                  </a:lnTo>
                  <a:lnTo>
                    <a:pt x="18597505" y="1793628"/>
                  </a:lnTo>
                  <a:lnTo>
                    <a:pt x="0" y="1793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597505" cy="18222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Bubble-Sort Network (Bₙ)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62708" y="3516921"/>
            <a:ext cx="3443057" cy="5100825"/>
          </a:xfrm>
          <a:custGeom>
            <a:avLst/>
            <a:gdLst/>
            <a:ahLst/>
            <a:cxnLst/>
            <a:rect r="r" b="b" t="t" l="l"/>
            <a:pathLst>
              <a:path h="5100825" w="3443057">
                <a:moveTo>
                  <a:pt x="0" y="0"/>
                </a:moveTo>
                <a:lnTo>
                  <a:pt x="3443057" y="0"/>
                </a:lnTo>
                <a:lnTo>
                  <a:pt x="3443057" y="5100825"/>
                </a:lnTo>
                <a:lnTo>
                  <a:pt x="0" y="510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7594" y="2408065"/>
            <a:ext cx="9540836" cy="6456624"/>
            <a:chOff x="0" y="0"/>
            <a:chExt cx="12257080" cy="8294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57167" cy="8294905"/>
            </a:xfrm>
            <a:custGeom>
              <a:avLst/>
              <a:gdLst/>
              <a:ahLst/>
              <a:cxnLst/>
              <a:rect r="r" b="b" t="t" l="l"/>
              <a:pathLst>
                <a:path h="8294905" w="12257167">
                  <a:moveTo>
                    <a:pt x="0" y="133772"/>
                  </a:moveTo>
                  <a:cubicBezTo>
                    <a:pt x="0" y="59853"/>
                    <a:pt x="50970" y="0"/>
                    <a:pt x="113918" y="0"/>
                  </a:cubicBezTo>
                  <a:lnTo>
                    <a:pt x="12143336" y="0"/>
                  </a:lnTo>
                  <a:cubicBezTo>
                    <a:pt x="12206284" y="0"/>
                    <a:pt x="12257167" y="59853"/>
                    <a:pt x="12257167" y="133772"/>
                  </a:cubicBezTo>
                  <a:lnTo>
                    <a:pt x="12257167" y="8161272"/>
                  </a:lnTo>
                  <a:cubicBezTo>
                    <a:pt x="12257167" y="8235190"/>
                    <a:pt x="12206284" y="8294905"/>
                    <a:pt x="12143336" y="8294905"/>
                  </a:cubicBezTo>
                  <a:lnTo>
                    <a:pt x="113918" y="8294905"/>
                  </a:lnTo>
                  <a:cubicBezTo>
                    <a:pt x="50970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80944" y="2560465"/>
            <a:ext cx="1328699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 Bubble sort graph of dimension 3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7594" y="3239930"/>
            <a:ext cx="1040395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Permutations: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{123,132,213,231,312,321}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dges: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19815" y="5222357"/>
            <a:ext cx="878900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node is connected to others by swapping adjacent elements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7594" y="6695143"/>
            <a:ext cx="839338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dge is an adjacent transposition (like how bubble sort makes swaps).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DAGlKl-nalo</dc:identifier>
  <dcterms:modified xsi:type="dcterms:W3CDTF">2011-08-01T06:04:30Z</dcterms:modified>
  <cp:revision>1</cp:revision>
  <dc:title>A-Parallel-Algorithm-for-MISTs-in-Bubble-Sort-Networks.pptx</dc:title>
</cp:coreProperties>
</file>